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fntdata" ContentType="application/x-fontdata"/>
  <Default Extension="png" ContentType="image/png"/>
  <Default Extension="gif" ContentType="image/gif"/>
  <Default Extension="m4v" ContentType="video/mp4"/>
  <Default Extension="mp4" ContentType="video/mp4"/>
  <Default Extension="svg" ContentType="image/svg+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embeddedFontLst>
    <p:embeddedFont>
      <p:font typeface="Rubik"/>
      <p:boldItalic r:id="rId23"/>
      <p:regular r:id="rId24"/>
      <p:italic r:id="rId25"/>
      <p:bold r:id="rId26"/>
    </p:embeddedFont>
    <p:embeddedFont>
      <p:font typeface="Lato"/>
      <p:boldItalic r:id="rId27"/>
      <p:regular r:id="rId28"/>
      <p:italic r:id="rId29"/>
      <p:bold r:id="rId3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openxmlformats.org/officeDocument/2006/relationships/font" Target="fonts/Rubik-boldItalic.fntdata"/><Relationship Id="rId24" Type="http://schemas.openxmlformats.org/officeDocument/2006/relationships/font" Target="fonts/Rubik-regular.fntdata"/><Relationship Id="rId25" Type="http://schemas.openxmlformats.org/officeDocument/2006/relationships/font" Target="fonts/Rubik-italic.fntdata"/><Relationship Id="rId26" Type="http://schemas.openxmlformats.org/officeDocument/2006/relationships/font" Target="fonts/Rubik-bold.fntdata"/><Relationship Id="rId27" Type="http://schemas.openxmlformats.org/officeDocument/2006/relationships/font" Target="fonts/Lato-boldItalic.fntdata"/><Relationship Id="rId28" Type="http://schemas.openxmlformats.org/officeDocument/2006/relationships/font" Target="fonts/Lato-regular.fntdata"/><Relationship Id="rId29" Type="http://schemas.openxmlformats.org/officeDocument/2006/relationships/font" Target="fonts/Lato-italic.fntdata"/><Relationship Id="rId30" Type="http://schemas.openxmlformats.org/officeDocument/2006/relationships/font" Target="fonts/Lato-bold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sv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2.png"/><Relationship Id="rId4" Type="http://schemas.openxmlformats.org/officeDocument/2006/relationships/image" Target="../media/image-14-4.png"/><Relationship Id="rId5" Type="http://schemas.openxmlformats.org/officeDocument/2006/relationships/image" Target="../media/image-14-5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sv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tch.com?utm_medium=product-presentation&amp;utm_source=powerpoint-export&amp;utm_campaign=bottom_bar_cta&amp;utm_content=0b5eb25f-e234-4052-947a-6413218a1c52&amp;utm_term=PDF-PPTX-lastslide&amp;ad_group=control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24275" y="239845"/>
            <a:ext cx="1828800" cy="10972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4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Group Members:</a:t>
            </a:r>
            <a:endParaRPr lang="en-US" sz="1350" dirty="0"/>
          </a:p>
          <a:p>
            <a:pPr algn="l">
              <a:lnSpc>
                <a:spcPts val="2160"/>
              </a:lnSpc>
            </a:pP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Megha Subodh</a:t>
            </a:r>
            <a:endParaRPr lang="en-US" sz="1350" dirty="0"/>
          </a:p>
          <a:p>
            <a:pPr algn="l">
              <a:lnSpc>
                <a:spcPts val="2160"/>
              </a:lnSpc>
            </a:pPr>
            <a:r>
              <a:rPr lang="en-US" sz="14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Meghana Dinesh</a:t>
            </a:r>
            <a:endParaRPr lang="en-US" sz="1350" dirty="0"/>
          </a:p>
        </p:txBody>
      </p:sp>
      <p:pic>
        <p:nvPicPr>
          <p:cNvPr id="4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91525" y="1540952"/>
            <a:ext cx="7315200" cy="274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HOW IT WORKS?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1504285" y="2441280"/>
            <a:ext cx="7315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680"/>
              </a:lnSpc>
            </a:pPr>
            <a:r>
              <a:rPr lang="en-US" sz="11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The IHP points-incentive table determines points based on the following criteria:</a:t>
            </a:r>
            <a:endParaRPr lang="en-US" sz="1050" dirty="0"/>
          </a:p>
          <a:p>
            <a:pPr algn="l">
              <a:lnSpc>
                <a:spcPts val="1680"/>
              </a:lnSpc>
            </a:pPr>
            <a:endParaRPr lang="en-US" sz="1050" dirty="0"/>
          </a:p>
          <a:p>
            <a:pPr algn="l" marL="190500" indent="-190500">
              <a:lnSpc>
                <a:spcPts val="1680"/>
              </a:lnSpc>
              <a:buSzPct val="100000"/>
              <a:buFont typeface="+mj-lt"/>
              <a:buAutoNum type="arabicPeriod" startAt="1"/>
            </a:pPr>
            <a:r>
              <a:rPr lang="en-US" sz="11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The extent of benefit to the broader disabled community.</a:t>
            </a:r>
            <a:endParaRPr lang="en-US" sz="1050" dirty="0"/>
          </a:p>
          <a:p>
            <a:pPr algn="l" marL="190500" indent="-190500">
              <a:lnSpc>
                <a:spcPts val="1680"/>
              </a:lnSpc>
              <a:buSzPct val="100000"/>
              <a:buFont typeface="+mj-lt"/>
              <a:buAutoNum type="arabicPeriod" startAt="1"/>
            </a:pPr>
            <a:r>
              <a:rPr lang="en-US" sz="11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The level of difficulty for future installation or construction as a modification.</a:t>
            </a:r>
            <a:endParaRPr lang="en-US" sz="1050" dirty="0"/>
          </a:p>
          <a:p>
            <a:pPr algn="l" marL="190500" indent="-190500">
              <a:lnSpc>
                <a:spcPts val="1680"/>
              </a:lnSpc>
              <a:buSzPct val="100000"/>
              <a:buFont typeface="+mj-lt"/>
              <a:buAutoNum type="arabicPeriod" startAt="1"/>
            </a:pPr>
            <a:r>
              <a:rPr lang="en-US" sz="11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The associated construction or implementation costs.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-1324" y="1613583"/>
            <a:ext cx="3250917" cy="130037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CE0A0E"/>
              </a:gs>
              <a:gs pos="100000">
                <a:srgbClr val="000000"/>
              </a:gs>
            </a:gsLst>
            <a:lin ang="10500000"/>
          </a:gradFill>
          <a:ln/>
        </p:spPr>
        <p:txBody>
          <a:bodyPr wrap="square" lIns="180606" tIns="15352" rIns="180606" bIns="15352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 rot="10800000">
            <a:off x="5893638" y="1615303"/>
            <a:ext cx="3250917" cy="130037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CE0A0E"/>
              </a:gs>
              <a:gs pos="100000">
                <a:srgbClr val="000000"/>
              </a:gs>
            </a:gsLst>
            <a:lin ang="10500000"/>
          </a:gradFill>
          <a:ln/>
        </p:spPr>
        <p:txBody>
          <a:bodyPr wrap="square" lIns="180606" tIns="15352" rIns="180606" bIns="15352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pic>
        <p:nvPicPr>
          <p:cNvPr id="7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250" y="476250"/>
            <a:ext cx="8229600" cy="274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IHP AFFORDABLE HOUSING MODULE</a:t>
            </a:r>
            <a:endParaRPr lang="en-US" sz="2400" dirty="0"/>
          </a:p>
        </p:txBody>
      </p:sp>
      <p:pic>
        <p:nvPicPr>
          <p:cNvPr id="4" name="Image 0" descr="https://pitch-assets-ccb95893-de3f-4266-973c-20049231b248.s3.eu-west-1.amazonaws.com/ea6549f0-bae5-4856-b252-de89a1c1766b?pitch-bytes=89393&amp;pitch-content-type=image%2Fpng">    </p:cNvPr>
          <p:cNvPicPr>
            <a:picLocks noChangeAspect="1"/>
          </p:cNvPicPr>
          <p:nvPr/>
        </p:nvPicPr>
        <p:blipFill>
          <a:blip r:embed="rId1"/>
          <a:srcRect l="2342" r="9076" t="15949" b="9666"/>
          <a:stretch/>
        </p:blipFill>
        <p:spPr>
          <a:xfrm>
            <a:off x="473108" y="854622"/>
            <a:ext cx="7978124" cy="4058198"/>
          </a:xfrm>
          <a:prstGeom prst="rect">
            <a:avLst/>
          </a:prstGeom>
        </p:spPr>
      </p:pic>
      <p:pic>
        <p:nvPicPr>
          <p:cNvPr id="5" name="Image 1" descr="https://pitch-assets-ccb95893-de3f-4266-973c-20049231b248.s3.eu-west-1.amazonaws.com/try-pitch-pdf-export-logo.svg">
            <a:hlinkClick r:id="rId4" tooltip="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57cc7d84-f2fe-4d93-a025-8f2ff368689e?pitch-bytes=491625&amp;pitch-content-type=image%2Fjpeg">    </p:cNvPr>
          <p:cNvPicPr>
            <a:picLocks noChangeAspect="1"/>
          </p:cNvPicPr>
          <p:nvPr/>
        </p:nvPicPr>
        <p:blipFill>
          <a:blip r:embed="rId1"/>
          <a:srcRect l="30267" r="33121" t="9578" b="12949"/>
          <a:stretch/>
        </p:blipFill>
        <p:spPr>
          <a:xfrm>
            <a:off x="1131665" y="846982"/>
            <a:ext cx="2553684" cy="3821030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25b269b8-6715-4381-8373-0dcaab4c39a0?pitch-bytes=571529&amp;pitch-content-type=image%2Fjpeg">    </p:cNvPr>
          <p:cNvPicPr>
            <a:picLocks noChangeAspect="1"/>
          </p:cNvPicPr>
          <p:nvPr/>
        </p:nvPicPr>
        <p:blipFill>
          <a:blip r:embed="rId2"/>
          <a:srcRect l="4516" r="15206" t="0" b="6143"/>
          <a:stretch/>
        </p:blipFill>
        <p:spPr>
          <a:xfrm>
            <a:off x="3839894" y="846982"/>
            <a:ext cx="4167244" cy="382103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76250" y="473360"/>
            <a:ext cx="8229600" cy="274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ANTHROPOMETRIC CONSIDERATIONS </a:t>
            </a:r>
            <a:endParaRPr lang="en-US" sz="2400" dirty="0"/>
          </a:p>
        </p:txBody>
      </p:sp>
      <p:pic>
        <p:nvPicPr>
          <p:cNvPr id="6" name="Image 2" descr="https://pitch-assets-ccb95893-de3f-4266-973c-20049231b248.s3.eu-west-1.amazonaws.com/try-pitch-pdf-export-logo.svg">
            <a:hlinkClick r:id="rId5" tooltip=""/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bae9fd44-0d32-4914-97e3-037c832c9500?pitch-bytes=1389834&amp;pitch-content-type=image%2Fjpeg">    </p:cNvPr>
          <p:cNvPicPr>
            <a:picLocks noChangeAspect="1"/>
          </p:cNvPicPr>
          <p:nvPr/>
        </p:nvPicPr>
        <p:blipFill>
          <a:blip r:embed="rId1"/>
          <a:srcRect l="5519" r="7052" t="18577" b="19418"/>
          <a:stretch/>
        </p:blipFill>
        <p:spPr>
          <a:xfrm>
            <a:off x="86417" y="3000"/>
            <a:ext cx="9057583" cy="4543421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try-pitch-pdf-export-logo.svg">
            <a:hlinkClick r:id="rId4" tooltip="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b67a9bd9-41ea-4f8a-a950-ce031238a345?pitch-bytes=917468&amp;pitch-content-type=image%2Fjpeg">    </p:cNvPr>
          <p:cNvPicPr>
            <a:picLocks noChangeAspect="1"/>
          </p:cNvPicPr>
          <p:nvPr/>
        </p:nvPicPr>
        <p:blipFill>
          <a:blip r:embed="rId1"/>
          <a:srcRect l="45127" r="3705" t="27572" b="19343"/>
          <a:stretch/>
        </p:blipFill>
        <p:spPr>
          <a:xfrm>
            <a:off x="4765054" y="470492"/>
            <a:ext cx="4077241" cy="2991789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bb688d32-611c-425b-a97e-37801c3842ea?pitch-bytes=1248691&amp;pitch-content-type=image%2Fjpeg">    </p:cNvPr>
          <p:cNvPicPr>
            <a:picLocks noChangeAspect="1"/>
          </p:cNvPicPr>
          <p:nvPr/>
        </p:nvPicPr>
        <p:blipFill>
          <a:blip r:embed="rId2"/>
          <a:srcRect l="40666" r="6648" t="27636" b="24081"/>
          <a:stretch/>
        </p:blipFill>
        <p:spPr>
          <a:xfrm>
            <a:off x="-2544" y="472212"/>
            <a:ext cx="4682359" cy="3035063"/>
          </a:xfrm>
          <a:prstGeom prst="rect">
            <a:avLst/>
          </a:prstGeom>
        </p:spPr>
      </p:pic>
      <p:pic>
        <p:nvPicPr>
          <p:cNvPr id="5" name="Image 2" descr="https://pitch-assets-ccb95893-de3f-4266-973c-20049231b248.s3.eu-west-1.amazonaws.com/bb688d32-611c-425b-a97e-37801c3842ea?pitch-bytes=1248691&amp;pitch-content-type=image%2Fjpeg">    </p:cNvPr>
          <p:cNvPicPr>
            <a:picLocks noChangeAspect="1"/>
          </p:cNvPicPr>
          <p:nvPr/>
        </p:nvPicPr>
        <p:blipFill>
          <a:blip r:embed="rId3"/>
          <a:srcRect l="3325" r="58524" t="25084" b="30125"/>
          <a:stretch/>
        </p:blipFill>
        <p:spPr>
          <a:xfrm>
            <a:off x="6403855" y="3040616"/>
            <a:ext cx="2437260" cy="2023909"/>
          </a:xfrm>
          <a:prstGeom prst="rect">
            <a:avLst/>
          </a:prstGeom>
        </p:spPr>
      </p:pic>
      <p:pic>
        <p:nvPicPr>
          <p:cNvPr id="6" name="Image 3" descr="https://pitch-assets-ccb95893-de3f-4266-973c-20049231b248.s3.eu-west-1.amazonaws.com/try-pitch-pdf-export-logo.svg">
            <a:hlinkClick r:id="rId6" tooltip=""/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a7148b12-2c87-4ef7-af94-dfd221728098?pitch-bytes=360331&amp;pitch-content-type=image%2Fjpe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927997" y="710927"/>
            <a:ext cx="7292915" cy="3729123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try-pitch-pdf-export-logo.svg">
            <a:hlinkClick r:id="rId4" tooltip="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91525" y="1540938"/>
            <a:ext cx="7315200" cy="274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HOW IS THIS GOING TO BE FUNDED?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1504305" y="2761329"/>
            <a:ext cx="7315200" cy="426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80"/>
              </a:lnSpc>
            </a:pPr>
            <a:r>
              <a:rPr lang="en-US" sz="11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A combination of government grants, private investments, philanthropic foundations, and partnerships with developers.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-1324" y="1640376"/>
            <a:ext cx="1911273" cy="76451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CE0A0E"/>
              </a:gs>
              <a:gs pos="100000">
                <a:srgbClr val="000000"/>
              </a:gs>
            </a:gsLst>
            <a:lin ang="10500000"/>
          </a:gradFill>
          <a:ln/>
        </p:spPr>
        <p:txBody>
          <a:bodyPr wrap="square" lIns="106182" tIns="9025" rIns="106182" bIns="9025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 rot="10800000">
            <a:off x="7270494" y="1642840"/>
            <a:ext cx="1874060" cy="74962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CE0A0E"/>
              </a:gs>
              <a:gs pos="100000">
                <a:srgbClr val="000000"/>
              </a:gs>
            </a:gsLst>
            <a:lin ang="10500000"/>
          </a:gradFill>
          <a:ln/>
        </p:spPr>
        <p:txBody>
          <a:bodyPr wrap="square" lIns="104114" tIns="8850" rIns="104114" bIns="8850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pic>
        <p:nvPicPr>
          <p:cNvPr id="7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975f93be-5631-4991-bbb0-478f7b6cfcb8?pitch-bytes=104279&amp;pitch-content-type=image%2Fjpeg">    </p:cNvPr>
          <p:cNvPicPr>
            <a:picLocks noChangeAspect="1"/>
          </p:cNvPicPr>
          <p:nvPr/>
        </p:nvPicPr>
        <p:blipFill>
          <a:blip r:embed="rId1">
            <a:alphaModFix amt="27000"/>
          </a:blip>
          <a:srcRect l="0" r="0" t="5000" b="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5268" y="2141844"/>
            <a:ext cx="8229600" cy="857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3375"/>
              </a:lnSpc>
            </a:pPr>
            <a:r>
              <a:rPr lang="en-US" sz="38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A CITY FILLED WITH </a:t>
            </a:r>
            <a:pPr algn="ctr">
              <a:lnSpc>
                <a:spcPts val="3375"/>
              </a:lnSpc>
            </a:pPr>
            <a:r>
              <a:rPr lang="en-US" sz="3800" b="1" spc="-24" kern="0" dirty="0">
                <a:solidFill>
                  <a:srgbClr val="EBFF00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HOMES</a:t>
            </a:r>
            <a:pPr algn="ctr">
              <a:lnSpc>
                <a:spcPts val="3375"/>
              </a:lnSpc>
            </a:pPr>
            <a:r>
              <a:rPr lang="en-US" sz="38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, NOT JUST </a:t>
            </a:r>
            <a:pPr algn="ctr">
              <a:lnSpc>
                <a:spcPts val="3375"/>
              </a:lnSpc>
            </a:pPr>
            <a:r>
              <a:rPr lang="en-US" sz="3800" b="1" spc="-24" kern="0" dirty="0">
                <a:solidFill>
                  <a:srgbClr val="999795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BUILDING BLOCKS</a:t>
            </a:r>
            <a:endParaRPr lang="en-US" sz="3750" dirty="0"/>
          </a:p>
        </p:txBody>
      </p:sp>
      <p:pic>
        <p:nvPicPr>
          <p:cNvPr id="5" name="Image 1" descr="https://pitch-assets-ccb95893-de3f-4266-973c-20049231b248.s3.eu-west-1.amazonaws.com/try-pitch-pdf-export-logo.svg">
            <a:hlinkClick r:id="rId4" tooltip="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045" y="2573827"/>
            <a:ext cx="822960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375"/>
              </a:lnSpc>
            </a:pPr>
            <a:r>
              <a:rPr lang="en-US" sz="38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INCLUSIVE HOMES PROGRAM (IHP)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2697579" y="2218531"/>
            <a:ext cx="4572000" cy="16761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1320"/>
              </a:lnSpc>
            </a:pPr>
            <a:r>
              <a:rPr lang="en-US" sz="12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BUILDING HOMES THAT EMBRACE EVERYONE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337874" y="3733141"/>
            <a:ext cx="476250" cy="476250"/>
          </a:xfrm>
          <a:prstGeom prst="ellipse">
            <a:avLst/>
          </a:prstGeom>
          <a:solidFill>
            <a:srgbClr val="0038FF">
              <a:alpha val="64000"/>
            </a:srgbClr>
          </a:solidFill>
          <a:ln/>
        </p:spPr>
        <p:txBody>
          <a:bodyPr wrap="square" lIns="26458" tIns="56224" rIns="26458" bIns="56224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4399240" y="4403860"/>
            <a:ext cx="341355" cy="341355"/>
          </a:xfrm>
          <a:prstGeom prst="ellipse">
            <a:avLst/>
          </a:prstGeom>
          <a:solidFill>
            <a:srgbClr val="EBFF00">
              <a:alpha val="67000"/>
            </a:srgbClr>
          </a:solidFill>
          <a:ln/>
        </p:spPr>
        <p:txBody>
          <a:bodyPr wrap="square" lIns="18964" tIns="40299" rIns="18964" bIns="40299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 rot="5400000">
            <a:off x="3545399" y="789125"/>
            <a:ext cx="2446372" cy="97855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CE0A0E"/>
              </a:gs>
              <a:gs pos="100000">
                <a:srgbClr val="000000"/>
              </a:gs>
            </a:gsLst>
            <a:lin ang="10500000"/>
          </a:gradFill>
          <a:ln/>
        </p:spPr>
        <p:txBody>
          <a:bodyPr wrap="square" lIns="135910" tIns="11552" rIns="135910" bIns="11552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pic>
        <p:nvPicPr>
          <p:cNvPr id="8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250" y="677483"/>
            <a:ext cx="3657600" cy="548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THE CURRENT SCENARIO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3996027" y="812484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19.1%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5505772" y="764726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440"/>
              </a:lnSpc>
            </a:pPr>
            <a:r>
              <a:rPr lang="en-US" sz="9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of Queenslanders have been reported with a profound disability</a:t>
            </a:r>
            <a:endParaRPr lang="en-US" sz="825" dirty="0"/>
          </a:p>
        </p:txBody>
      </p:sp>
      <p:sp>
        <p:nvSpPr>
          <p:cNvPr id="6" name="Text 3"/>
          <p:cNvSpPr/>
          <p:nvPr/>
        </p:nvSpPr>
        <p:spPr>
          <a:xfrm>
            <a:off x="3994526" y="3228378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18.1%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3836373" y="1623082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78.24%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5515075" y="1580416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440"/>
              </a:lnSpc>
            </a:pPr>
            <a:r>
              <a:rPr lang="en-US" sz="9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of the disabled community in Queensland live with others</a:t>
            </a:r>
            <a:endParaRPr lang="en-US" sz="825" dirty="0"/>
          </a:p>
        </p:txBody>
      </p:sp>
      <p:sp>
        <p:nvSpPr>
          <p:cNvPr id="9" name="Text 6"/>
          <p:cNvSpPr/>
          <p:nvPr/>
        </p:nvSpPr>
        <p:spPr>
          <a:xfrm>
            <a:off x="3836373" y="2422211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25.32%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5515075" y="2377859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440"/>
              </a:lnSpc>
            </a:pPr>
            <a:r>
              <a:rPr lang="en-US" sz="9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of the disabled community in Queensland Rent houses</a:t>
            </a:r>
            <a:endParaRPr lang="en-US" sz="825" dirty="0"/>
          </a:p>
        </p:txBody>
      </p:sp>
      <p:sp>
        <p:nvSpPr>
          <p:cNvPr id="11" name="Text 8"/>
          <p:cNvSpPr/>
          <p:nvPr/>
        </p:nvSpPr>
        <p:spPr>
          <a:xfrm>
            <a:off x="5515075" y="3274863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440"/>
              </a:lnSpc>
            </a:pPr>
            <a:r>
              <a:rPr lang="en-US" sz="9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are owners with a mortgage</a:t>
            </a:r>
            <a:endParaRPr lang="en-US" sz="825" dirty="0"/>
          </a:p>
        </p:txBody>
      </p:sp>
      <p:sp>
        <p:nvSpPr>
          <p:cNvPr id="12" name="Text 9"/>
          <p:cNvSpPr/>
          <p:nvPr/>
        </p:nvSpPr>
        <p:spPr>
          <a:xfrm>
            <a:off x="4046589" y="40619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3.5%</a:t>
            </a:r>
            <a:endParaRPr lang="en-US" sz="2400" dirty="0"/>
          </a:p>
        </p:txBody>
      </p:sp>
      <p:sp>
        <p:nvSpPr>
          <p:cNvPr id="13" name="Shape 10"/>
          <p:cNvSpPr/>
          <p:nvPr/>
        </p:nvSpPr>
        <p:spPr>
          <a:xfrm rot="5400000">
            <a:off x="4949835" y="4196141"/>
            <a:ext cx="547655" cy="0"/>
          </a:xfrm>
          <a:prstGeom prst="line">
            <a:avLst/>
          </a:prstGeom>
          <a:solidFill>
            <a:srgbClr val="EBFF00"/>
          </a:solidFill>
          <a:ln w="5292">
            <a:solidFill>
              <a:srgbClr val="0038FF"/>
            </a:solidFill>
            <a:prstDash val="solid"/>
            <a:headEnd type="none"/>
            <a:tailEnd type="none"/>
          </a:ln>
        </p:spPr>
      </p:sp>
      <p:sp>
        <p:nvSpPr>
          <p:cNvPr id="14" name="Text 11"/>
          <p:cNvSpPr/>
          <p:nvPr/>
        </p:nvSpPr>
        <p:spPr>
          <a:xfrm>
            <a:off x="5502017" y="3922361"/>
            <a:ext cx="2743200" cy="1828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440"/>
              </a:lnSpc>
            </a:pPr>
            <a:r>
              <a:rPr lang="en-US" sz="9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rent with state or territory housing authority</a:t>
            </a:r>
            <a:endParaRPr lang="en-US" sz="825" dirty="0"/>
          </a:p>
        </p:txBody>
      </p:sp>
      <p:sp>
        <p:nvSpPr>
          <p:cNvPr id="15" name="Text 12"/>
          <p:cNvSpPr/>
          <p:nvPr/>
        </p:nvSpPr>
        <p:spPr>
          <a:xfrm>
            <a:off x="5502017" y="4286845"/>
            <a:ext cx="2743200" cy="1828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440"/>
              </a:lnSpc>
            </a:pPr>
            <a:r>
              <a:rPr lang="en-US" sz="9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Live in cared accomodations</a:t>
            </a:r>
            <a:endParaRPr lang="en-US" sz="825" dirty="0"/>
          </a:p>
        </p:txBody>
      </p:sp>
      <p:sp>
        <p:nvSpPr>
          <p:cNvPr id="16" name="Shape 13"/>
          <p:cNvSpPr/>
          <p:nvPr/>
        </p:nvSpPr>
        <p:spPr>
          <a:xfrm rot="5400000">
            <a:off x="4946080" y="3364411"/>
            <a:ext cx="547655" cy="0"/>
          </a:xfrm>
          <a:prstGeom prst="line">
            <a:avLst/>
          </a:prstGeom>
          <a:solidFill>
            <a:srgbClr val="EBFF00"/>
          </a:solidFill>
          <a:ln w="5292">
            <a:solidFill>
              <a:srgbClr val="0038FF"/>
            </a:solidFill>
            <a:prstDash val="solid"/>
            <a:headEnd type="none"/>
            <a:tailEnd type="none"/>
          </a:ln>
        </p:spPr>
      </p:sp>
      <p:sp>
        <p:nvSpPr>
          <p:cNvPr id="17" name="Shape 14"/>
          <p:cNvSpPr/>
          <p:nvPr/>
        </p:nvSpPr>
        <p:spPr>
          <a:xfrm rot="5400000">
            <a:off x="4946080" y="2564346"/>
            <a:ext cx="547655" cy="0"/>
          </a:xfrm>
          <a:prstGeom prst="line">
            <a:avLst/>
          </a:prstGeom>
          <a:solidFill>
            <a:srgbClr val="EBFF00"/>
          </a:solidFill>
          <a:ln w="5292">
            <a:solidFill>
              <a:srgbClr val="0038FF"/>
            </a:solidFill>
            <a:prstDash val="solid"/>
            <a:headEnd type="none"/>
            <a:tailEnd type="none"/>
          </a:ln>
        </p:spPr>
      </p:sp>
      <p:sp>
        <p:nvSpPr>
          <p:cNvPr id="18" name="Shape 15"/>
          <p:cNvSpPr/>
          <p:nvPr/>
        </p:nvSpPr>
        <p:spPr>
          <a:xfrm rot="5400000">
            <a:off x="4951628" y="1760526"/>
            <a:ext cx="547655" cy="0"/>
          </a:xfrm>
          <a:prstGeom prst="line">
            <a:avLst/>
          </a:prstGeom>
          <a:solidFill>
            <a:srgbClr val="EBFF00"/>
          </a:solidFill>
          <a:ln w="5292">
            <a:solidFill>
              <a:srgbClr val="0038FF"/>
            </a:solidFill>
            <a:prstDash val="solid"/>
            <a:headEnd type="none"/>
            <a:tailEnd type="none"/>
          </a:ln>
        </p:spPr>
      </p:sp>
      <p:sp>
        <p:nvSpPr>
          <p:cNvPr id="19" name="Shape 16"/>
          <p:cNvSpPr/>
          <p:nvPr/>
        </p:nvSpPr>
        <p:spPr>
          <a:xfrm rot="5400000">
            <a:off x="4947873" y="947403"/>
            <a:ext cx="547655" cy="0"/>
          </a:xfrm>
          <a:prstGeom prst="line">
            <a:avLst/>
          </a:prstGeom>
          <a:solidFill>
            <a:srgbClr val="EBFF00"/>
          </a:solidFill>
          <a:ln w="5292">
            <a:solidFill>
              <a:srgbClr val="0038FF"/>
            </a:solidFill>
            <a:prstDash val="solid"/>
            <a:headEnd type="none"/>
            <a:tailEnd type="none"/>
          </a:ln>
        </p:spPr>
      </p:sp>
      <p:sp>
        <p:nvSpPr>
          <p:cNvPr id="20" name="Text 17"/>
          <p:cNvSpPr/>
          <p:nvPr/>
        </p:nvSpPr>
        <p:spPr>
          <a:xfrm rot="16200000">
            <a:off x="-1534084" y="2469633"/>
            <a:ext cx="3544135" cy="141765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CE0A0E"/>
              </a:gs>
              <a:gs pos="100000">
                <a:srgbClr val="000000"/>
              </a:gs>
            </a:gsLst>
            <a:lin ang="10500000"/>
          </a:gradFill>
          <a:ln/>
        </p:spPr>
        <p:txBody>
          <a:bodyPr wrap="square" lIns="196896" tIns="16736" rIns="196896" bIns="16736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pic>
        <p:nvPicPr>
          <p:cNvPr id="21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9407" y="360638"/>
            <a:ext cx="82296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375"/>
              </a:lnSpc>
            </a:pPr>
            <a:r>
              <a:rPr lang="en-US" sz="38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BARRIERS </a:t>
            </a:r>
            <a:endParaRPr lang="en-US" sz="3750" dirty="0"/>
          </a:p>
        </p:txBody>
      </p:sp>
      <p:pic>
        <p:nvPicPr>
          <p:cNvPr id="4" name="Image 0" descr="https://images.unsplash.com/photo-1508847154043-be5407fcaa5a?crop=entropy&amp;cs=tinysrgb&amp;fit=max&amp;fm=jpg&amp;ixid=M3wyMTIyMnwwfDF8c2VhcmNofDF8fGRpc2FibGVkfGVufDB8fHx8MTY5NTY3NzU5M3ww&amp;ixlib=rb-4.0.3&amp;q=80&amp;w=1080">    </p:cNvPr>
          <p:cNvPicPr>
            <a:picLocks noChangeAspect="1"/>
          </p:cNvPicPr>
          <p:nvPr/>
        </p:nvPicPr>
        <p:blipFill>
          <a:blip r:embed="rId1"/>
          <a:srcRect l="16324" r="8683" t="0" b="0"/>
          <a:stretch/>
        </p:blipFill>
        <p:spPr>
          <a:xfrm rot="20400000">
            <a:off x="432581" y="3277501"/>
            <a:ext cx="1428750" cy="1428750"/>
          </a:xfrm>
          <a:prstGeom prst="ellipse">
            <a:avLst/>
          </a:prstGeom>
        </p:spPr>
      </p:pic>
      <p:sp>
        <p:nvSpPr>
          <p:cNvPr id="5" name="Text 1"/>
          <p:cNvSpPr/>
          <p:nvPr/>
        </p:nvSpPr>
        <p:spPr>
          <a:xfrm>
            <a:off x="2513421" y="1063714"/>
            <a:ext cx="4572000" cy="11582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90500" indent="-190500">
              <a:lnSpc>
                <a:spcPts val="1920"/>
              </a:lnSpc>
              <a:buSzPct val="100000"/>
              <a:buChar char="•"/>
            </a:pPr>
            <a:r>
              <a:rPr lang="en-US" sz="12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Dependency</a:t>
            </a:r>
            <a:endParaRPr lang="en-US" sz="900" dirty="0"/>
          </a:p>
          <a:p>
            <a:pPr algn="l" marL="190500" indent="-190500">
              <a:lnSpc>
                <a:spcPts val="1440"/>
              </a:lnSpc>
              <a:buSzPct val="100000"/>
              <a:buChar char="☐"/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forced into co-tenancy arrangements in cared accommodations/social housing projects</a:t>
            </a:r>
            <a:endParaRPr lang="en-US" sz="900" dirty="0"/>
          </a:p>
          <a:p>
            <a:pPr algn="l" marL="190500" indent="-190500">
              <a:lnSpc>
                <a:spcPts val="1440"/>
              </a:lnSpc>
              <a:buSzPct val="100000"/>
              <a:buChar char="☐"/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Have to live with Family members all the time</a:t>
            </a:r>
            <a:endParaRPr lang="en-US" sz="900" dirty="0"/>
          </a:p>
          <a:p>
            <a:pPr algn="l">
              <a:lnSpc>
                <a:spcPts val="1440"/>
              </a:lnSpc>
            </a:pPr>
            <a:endParaRPr lang="en-US" sz="900" dirty="0"/>
          </a:p>
          <a:p>
            <a:pPr algn="l">
              <a:lnSpc>
                <a:spcPts val="1440"/>
              </a:lnSpc>
            </a:pPr>
            <a:endParaRPr lang="en-US" sz="900" dirty="0"/>
          </a:p>
        </p:txBody>
      </p:sp>
      <p:sp>
        <p:nvSpPr>
          <p:cNvPr id="6" name="Text 2"/>
          <p:cNvSpPr/>
          <p:nvPr/>
        </p:nvSpPr>
        <p:spPr>
          <a:xfrm>
            <a:off x="2513421" y="2225864"/>
            <a:ext cx="4572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90500" indent="-190500">
              <a:lnSpc>
                <a:spcPts val="1920"/>
              </a:lnSpc>
              <a:buSzPct val="100000"/>
              <a:buChar char="•"/>
            </a:pPr>
            <a:r>
              <a:rPr lang="en-US" sz="12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Cost</a:t>
            </a:r>
            <a:endParaRPr lang="en-US" sz="900" dirty="0"/>
          </a:p>
          <a:p>
            <a:pPr algn="l" marL="190500" indent="-190500">
              <a:lnSpc>
                <a:spcPts val="1440"/>
              </a:lnSpc>
              <a:buSzPct val="100000"/>
              <a:buChar char="☐"/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Modifying houses with no accessibility features become very expensive</a:t>
            </a:r>
            <a:endParaRPr lang="en-US" sz="900" dirty="0"/>
          </a:p>
          <a:p>
            <a:pPr algn="l" marL="190500" indent="-190500">
              <a:lnSpc>
                <a:spcPts val="1440"/>
              </a:lnSpc>
              <a:buSzPct val="100000"/>
              <a:buChar char="☐"/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The main source of income for the disabled community are government pension and wages</a:t>
            </a:r>
            <a:endParaRPr lang="en-US" sz="900" dirty="0"/>
          </a:p>
          <a:p>
            <a:pPr algn="l" marL="190500" indent="-190500">
              <a:lnSpc>
                <a:spcPts val="1440"/>
              </a:lnSpc>
              <a:buSzPct val="100000"/>
              <a:buChar char="☐"/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Government funding programs like the NDIS start providing limited funding </a:t>
            </a:r>
            <a:endParaRPr lang="en-US" sz="900" dirty="0"/>
          </a:p>
          <a:p>
            <a:pPr algn="l">
              <a:lnSpc>
                <a:spcPts val="1440"/>
              </a:lnSpc>
            </a:pPr>
            <a:endParaRPr lang="en-US" sz="900" dirty="0"/>
          </a:p>
          <a:p>
            <a:pPr algn="l">
              <a:lnSpc>
                <a:spcPts val="1440"/>
              </a:lnSpc>
            </a:pPr>
            <a:endParaRPr lang="en-US" sz="900" dirty="0"/>
          </a:p>
          <a:p>
            <a:pPr algn="l">
              <a:lnSpc>
                <a:spcPts val="1440"/>
              </a:lnSpc>
            </a:pP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2512718" y="3583145"/>
            <a:ext cx="4572000" cy="1706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90500" indent="-190500">
              <a:lnSpc>
                <a:spcPts val="1920"/>
              </a:lnSpc>
              <a:buSzPct val="100000"/>
              <a:buChar char="•"/>
            </a:pPr>
            <a:r>
              <a:rPr lang="en-US" sz="12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Supply and Demand</a:t>
            </a:r>
            <a:endParaRPr lang="en-US" sz="900" dirty="0"/>
          </a:p>
          <a:p>
            <a:pPr algn="l" marL="190500" indent="-190500">
              <a:lnSpc>
                <a:spcPts val="1440"/>
              </a:lnSpc>
              <a:buSzPct val="100000"/>
              <a:buChar char="☐"/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Forced to move to rural or remote communities seeking affordable housing that is accessible/ can be easily modified. </a:t>
            </a:r>
            <a:endParaRPr lang="en-US" sz="900" dirty="0"/>
          </a:p>
          <a:p>
            <a:pPr algn="l" marL="190500" indent="-190500">
              <a:lnSpc>
                <a:spcPts val="1440"/>
              </a:lnSpc>
              <a:buSzPct val="100000"/>
              <a:buChar char="☐"/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Forced to adjust in any place that can be accessible and affordable even if their other needs are not met. </a:t>
            </a:r>
            <a:endParaRPr lang="en-US" sz="900" dirty="0"/>
          </a:p>
          <a:p>
            <a:pPr algn="l" marL="190500" indent="-190500">
              <a:lnSpc>
                <a:spcPts val="1440"/>
              </a:lnSpc>
              <a:buSzPct val="100000"/>
              <a:buChar char="☐"/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NDIS will eventually start running out of funds</a:t>
            </a:r>
            <a:endParaRPr lang="en-US" sz="900" dirty="0"/>
          </a:p>
          <a:p>
            <a:pPr algn="l">
              <a:lnSpc>
                <a:spcPts val="1440"/>
              </a:lnSpc>
            </a:pPr>
            <a:endParaRPr lang="en-US" sz="900" dirty="0"/>
          </a:p>
          <a:p>
            <a:pPr algn="l">
              <a:lnSpc>
                <a:spcPts val="1440"/>
              </a:lnSpc>
            </a:pPr>
            <a:endParaRPr lang="en-US" sz="900" dirty="0"/>
          </a:p>
          <a:p>
            <a:pPr algn="l">
              <a:lnSpc>
                <a:spcPts val="1440"/>
              </a:lnSpc>
            </a:pPr>
            <a:endParaRPr lang="en-US" sz="900" dirty="0"/>
          </a:p>
        </p:txBody>
      </p:sp>
      <p:pic>
        <p:nvPicPr>
          <p:cNvPr id="8" name="Image 1" descr="https://images.unsplash.com/photo-1623085094152-489328c6e9ca?crop=entropy&amp;cs=tinysrgb&amp;fit=max&amp;fm=jpg&amp;ixid=M3wyMTIyMnwwfDF8c2VhcmNofDE3fHxkaXNhYmxlZCUyMGhvdXNlc3xlbnwwfHx8fDE2OTU2Nzc2MzF8MA&amp;ixlib=rb-4.0.3&amp;q=80&amp;w=1080">    </p:cNvPr>
          <p:cNvPicPr>
            <a:picLocks noChangeAspect="1"/>
          </p:cNvPicPr>
          <p:nvPr/>
        </p:nvPicPr>
        <p:blipFill>
          <a:blip r:embed="rId2"/>
          <a:srcRect l="0" r="0" t="22876" b="10458"/>
          <a:stretch/>
        </p:blipFill>
        <p:spPr>
          <a:xfrm>
            <a:off x="7238682" y="361881"/>
            <a:ext cx="1428750" cy="1428750"/>
          </a:xfrm>
          <a:prstGeom prst="ellipse">
            <a:avLst/>
          </a:prstGeom>
        </p:spPr>
      </p:pic>
      <p:sp>
        <p:nvSpPr>
          <p:cNvPr id="9" name="Text 4"/>
          <p:cNvSpPr/>
          <p:nvPr/>
        </p:nvSpPr>
        <p:spPr>
          <a:xfrm>
            <a:off x="-352592" y="609017"/>
            <a:ext cx="3544135" cy="141765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CE0A0E"/>
              </a:gs>
              <a:gs pos="100000">
                <a:srgbClr val="000000"/>
              </a:gs>
            </a:gsLst>
            <a:lin ang="10500000"/>
          </a:gradFill>
          <a:ln/>
        </p:spPr>
        <p:txBody>
          <a:bodyPr wrap="square" lIns="196896" tIns="16736" rIns="196896" bIns="16736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pic>
        <p:nvPicPr>
          <p:cNvPr id="10" name="Image 2" descr="https://pitch-assets-ccb95893-de3f-4266-973c-20049231b248.s3.eu-west-1.amazonaws.com/try-pitch-pdf-export-logo.svg">
            <a:hlinkClick r:id="rId5" tooltip=""/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250" y="474592"/>
            <a:ext cx="9144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CREATING HOMES, NOT JUST HOUSES, FOR EVERY INDIVIDUAL'S UNIQUE ABILITY.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76250" y="1458657"/>
            <a:ext cx="4572000" cy="67059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320"/>
              </a:lnSpc>
            </a:pPr>
            <a:r>
              <a:rPr lang="en-US" sz="12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Empowering the disabled community with spaces that truly feel like home, tailored to their unique needs and desires, rather than settling for merely accessible and budget-friendly options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6506995" y="1086534"/>
            <a:ext cx="2394061" cy="2400286"/>
          </a:xfrm>
          <a:prstGeom prst="ellipse">
            <a:avLst/>
          </a:prstGeom>
          <a:solidFill>
            <a:srgbClr val="E5E7F0">
              <a:alpha val="0"/>
            </a:srgbClr>
          </a:solidFill>
          <a:ln w="10583">
            <a:solidFill>
              <a:srgbClr val="0038FF">
                <a:alpha val="53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155064" y="1086534"/>
            <a:ext cx="2394061" cy="2394061"/>
          </a:xfrm>
          <a:prstGeom prst="ellipse">
            <a:avLst/>
          </a:prstGeom>
          <a:solidFill>
            <a:srgbClr val="E5E7F0">
              <a:alpha val="0"/>
            </a:srgbClr>
          </a:solidFill>
          <a:ln w="10583">
            <a:solidFill>
              <a:srgbClr val="0038FF">
                <a:alpha val="5300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550833" y="2032783"/>
            <a:ext cx="1828800" cy="167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320"/>
              </a:lnSpc>
            </a:pPr>
            <a:r>
              <a:rPr lang="en-US" sz="8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AFFORDABLE</a:t>
            </a:r>
            <a:endParaRPr lang="en-US" sz="825" dirty="0"/>
          </a:p>
        </p:txBody>
      </p:sp>
      <p:sp>
        <p:nvSpPr>
          <p:cNvPr id="8" name="Text 5"/>
          <p:cNvSpPr/>
          <p:nvPr/>
        </p:nvSpPr>
        <p:spPr>
          <a:xfrm>
            <a:off x="5411095" y="2032783"/>
            <a:ext cx="1828800" cy="167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320"/>
              </a:lnSpc>
            </a:pPr>
            <a:r>
              <a:rPr lang="en-US" sz="8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ACCESSIBILE </a:t>
            </a:r>
            <a:endParaRPr lang="en-US" sz="825" dirty="0"/>
          </a:p>
        </p:txBody>
      </p:sp>
      <p:sp>
        <p:nvSpPr>
          <p:cNvPr id="9" name="Text 6"/>
          <p:cNvSpPr/>
          <p:nvPr/>
        </p:nvSpPr>
        <p:spPr>
          <a:xfrm>
            <a:off x="5840152" y="2273590"/>
            <a:ext cx="2394061" cy="2394061"/>
          </a:xfrm>
          <a:prstGeom prst="ellipse">
            <a:avLst/>
          </a:prstGeom>
          <a:solidFill>
            <a:srgbClr val="E5E7F0">
              <a:alpha val="0"/>
            </a:srgbClr>
          </a:solidFill>
          <a:ln w="10583">
            <a:solidFill>
              <a:srgbClr val="0038FF">
                <a:alpha val="53000"/>
              </a:srgbClr>
            </a:solidFill>
          </a:ln>
        </p:spPr>
        <p:txBody>
          <a:bodyPr wrap="square" lIns="133003" tIns="282632" rIns="133003" bIns="282632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6474344" y="3681230"/>
            <a:ext cx="1828800" cy="167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320"/>
              </a:lnSpc>
            </a:pPr>
            <a:r>
              <a:rPr lang="en-US" sz="8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PERSONAL COMFORT</a:t>
            </a:r>
            <a:endParaRPr lang="en-US" sz="825" dirty="0"/>
          </a:p>
        </p:txBody>
      </p:sp>
      <p:sp>
        <p:nvSpPr>
          <p:cNvPr id="11" name="Text 8"/>
          <p:cNvSpPr/>
          <p:nvPr/>
        </p:nvSpPr>
        <p:spPr>
          <a:xfrm>
            <a:off x="6393556" y="2619788"/>
            <a:ext cx="1828800" cy="274320"/>
          </a:xfrm>
          <a:prstGeom prst="rect">
            <a:avLst/>
          </a:prstGeom>
          <a:noFill/>
          <a:ln/>
          <a:effectLst>
            <a:outerShdw sx="100000" sy="100000" kx="0" ky="0" algn="bl" rotWithShape="0" blurRad="3175" dist="12700" dir="2700000">
              <a:srgbClr val="000000">
                <a:alpha val="100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ts val="2160"/>
              </a:lnSpc>
            </a:pPr>
            <a:r>
              <a:rPr lang="en-US" sz="1300" b="1" dirty="0">
                <a:solidFill>
                  <a:srgbClr val="EBFF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HOME</a:t>
            </a:r>
            <a:endParaRPr lang="en-US" sz="825" dirty="0"/>
          </a:p>
        </p:txBody>
      </p:sp>
      <p:sp>
        <p:nvSpPr>
          <p:cNvPr id="12" name="Text 9"/>
          <p:cNvSpPr/>
          <p:nvPr/>
        </p:nvSpPr>
        <p:spPr>
          <a:xfrm>
            <a:off x="476250" y="4506866"/>
            <a:ext cx="4572000" cy="33528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2640"/>
              </a:lnSpc>
            </a:pPr>
            <a:r>
              <a:rPr lang="en-US" sz="24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VISION</a:t>
            </a:r>
            <a:endParaRPr lang="en-US" sz="2400" dirty="0"/>
          </a:p>
        </p:txBody>
      </p:sp>
      <p:sp>
        <p:nvSpPr>
          <p:cNvPr id="13" name="Shape 10"/>
          <p:cNvSpPr/>
          <p:nvPr/>
        </p:nvSpPr>
        <p:spPr>
          <a:xfrm>
            <a:off x="6965188" y="1761225"/>
            <a:ext cx="126648" cy="126648"/>
          </a:xfrm>
          <a:prstGeom prst="ellipse">
            <a:avLst/>
          </a:prstGeom>
          <a:solidFill>
            <a:srgbClr val="FF0000"/>
          </a:solidFill>
          <a:ln/>
        </p:spPr>
      </p:sp>
      <p:sp>
        <p:nvSpPr>
          <p:cNvPr id="14" name="Text 11"/>
          <p:cNvSpPr/>
          <p:nvPr/>
        </p:nvSpPr>
        <p:spPr>
          <a:xfrm>
            <a:off x="6397383" y="1791353"/>
            <a:ext cx="18288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80"/>
              </a:lnSpc>
            </a:pPr>
            <a:r>
              <a:rPr lang="en-US" sz="11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050" dirty="0"/>
          </a:p>
          <a:p>
            <a:pPr algn="ctr">
              <a:lnSpc>
                <a:spcPts val="1680"/>
              </a:lnSpc>
            </a:pPr>
            <a:r>
              <a:rPr lang="en-US" sz="11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050" dirty="0"/>
          </a:p>
          <a:p>
            <a:pPr algn="ctr">
              <a:lnSpc>
                <a:spcPts val="1680"/>
              </a:lnSpc>
            </a:pPr>
            <a:r>
              <a:rPr lang="en-US" sz="11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050" dirty="0"/>
          </a:p>
          <a:p>
            <a:pPr algn="ctr">
              <a:lnSpc>
                <a:spcPts val="1680"/>
              </a:lnSpc>
            </a:pPr>
            <a:r>
              <a:rPr lang="en-US" sz="11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050" dirty="0"/>
          </a:p>
          <a:p>
            <a:pPr algn="ctr">
              <a:lnSpc>
                <a:spcPts val="1680"/>
              </a:lnSpc>
            </a:pP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 rot="10800000">
            <a:off x="1610358" y="4703483"/>
            <a:ext cx="3544135" cy="141765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CE0A0E"/>
              </a:gs>
              <a:gs pos="100000">
                <a:srgbClr val="000000"/>
              </a:gs>
            </a:gsLst>
            <a:lin ang="10500000"/>
          </a:gradFill>
          <a:ln/>
        </p:spPr>
        <p:txBody>
          <a:bodyPr wrap="square" lIns="196896" tIns="16736" rIns="196896" bIns="16736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pic>
        <p:nvPicPr>
          <p:cNvPr id="16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12786" y="2588681"/>
            <a:ext cx="4572000" cy="731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This ensures that individuals from the disabled community have the flexibility to select a location that suits their preferences, whether it be proximity to family or easy access to public transport, all while being cost-effective and efficient.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712786" y="2158804"/>
            <a:ext cx="4572000" cy="335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20"/>
              </a:lnSpc>
            </a:pPr>
            <a:r>
              <a:rPr lang="en-US" sz="12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PROVIDE EASY TO BUILD, AFFORDABLE HOUSES THAT CAN BE BUILT ANYWHERE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712786" y="1781826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02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475343" y="2588818"/>
            <a:ext cx="4572000" cy="914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Accessibility should be more than a mere feature—it should be a commitment embedded in every design plan. This expands the range of choices available to the disabled community, especially for those looking to rent. It ensures they aren't confined to a limited selection, allowing them to find a living arrangement that truly meets their needs and preferences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475343" y="2209365"/>
            <a:ext cx="4572000" cy="167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20"/>
              </a:lnSpc>
            </a:pPr>
            <a:r>
              <a:rPr lang="en-US" sz="12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INCREASE THE SUPPLY OF ACCESSIBLE HOUSES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75343" y="1781729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40"/>
              </a:lnSpc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01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475343" y="476250"/>
            <a:ext cx="8229600" cy="274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WHAT CAN BE DONE?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 rot="10800000">
            <a:off x="3880310" y="506869"/>
            <a:ext cx="5395449" cy="215818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CE0A0E"/>
              </a:gs>
              <a:gs pos="100000">
                <a:srgbClr val="000000"/>
              </a:gs>
            </a:gsLst>
            <a:lin ang="10500000"/>
          </a:gradFill>
          <a:ln/>
        </p:spPr>
        <p:txBody>
          <a:bodyPr wrap="square" lIns="299747" tIns="25479" rIns="299747" bIns="25479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931267" y="4074788"/>
            <a:ext cx="2743200" cy="167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20"/>
              </a:lnSpc>
            </a:pPr>
            <a:r>
              <a:rPr lang="en-US" sz="12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IHP POINT - INCENTIVE SYSTEM 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211888" y="4074344"/>
            <a:ext cx="3657600" cy="167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20"/>
              </a:lnSpc>
            </a:pPr>
            <a:r>
              <a:rPr lang="en-US" sz="12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IHP AFFORDABLE HOUSING MODULE </a:t>
            </a:r>
            <a:endParaRPr lang="en-US" sz="1200" dirty="0"/>
          </a:p>
        </p:txBody>
      </p:sp>
      <p:pic>
        <p:nvPicPr>
          <p:cNvPr id="13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31402" y="472148"/>
            <a:ext cx="3657600" cy="274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IHP POINT SYSTEM </a:t>
            </a:r>
            <a:endParaRPr lang="en-US" sz="240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35354" y="806873"/>
          <a:ext cx="3136308" cy="4235451"/>
        </p:xfrm>
        <a:graphic>
          <a:graphicData uri="http://schemas.openxmlformats.org/drawingml/2006/table">
            <a:tbl>
              <a:tblPr/>
              <a:tblGrid>
                <a:gridCol w="1553854"/>
                <a:gridCol w="1553854"/>
              </a:tblGrid>
              <a:tr h="370814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Door widths should be 36"-42"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Compulsory to follow, 35% penalty if not followed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Ramp access or elevators in the entrance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Compulsory to follow, 35% penalty if not followed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7081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Corridor widths - 42", providing enough turning radius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Compulsory to follow, 35% penalty if not followed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Acessible Outdoor green spaces, Visual connect with green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Compulsory to follow, 35% penalty if not followed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Clear evacuation routes, with tactile,visual and auditory wayfinding mechanisms 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Compulsory to follow, 35% penalty if not followed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Zero threshold entryways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Non-slip, low-pile carpeting or hard flooring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Adjustable height beds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Acessible storage solutions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Roll-in showers with grab bars and handheld showerheads.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579504" y="794639"/>
          <a:ext cx="2724006" cy="4351402"/>
        </p:xfrm>
        <a:graphic>
          <a:graphicData uri="http://schemas.openxmlformats.org/drawingml/2006/table">
            <a:tbl>
              <a:tblPr/>
              <a:tblGrid>
                <a:gridCol w="1347716"/>
                <a:gridCol w="1347716"/>
              </a:tblGrid>
              <a:tr h="438194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Non-slip, low-pile carpeting or hard flooring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38194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Accessible sinks with knee clearance and lever handles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056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Kitchen Counters at varying heights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056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Easily accessible light switches and outlets.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38194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Open plan and multifunctional living spaces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056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Safety features in ramps and stairs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056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Enable future adjustments 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38194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36" - 42" space provision around the bed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056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Tactile Flooring Markers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Acoustic considerations ( Noise barriers, etc.)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86439" y="798256"/>
          <a:ext cx="2487460" cy="3840457"/>
        </p:xfrm>
        <a:graphic>
          <a:graphicData uri="http://schemas.openxmlformats.org/drawingml/2006/table">
            <a:tbl>
              <a:tblPr/>
              <a:tblGrid>
                <a:gridCol w="1229457"/>
                <a:gridCol w="1229457"/>
              </a:tblGrid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Biophillic design elements in the interiors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Wellness hubs/ spaces for improving mental health 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Adaptive smart lighting for customizable illumination.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Automated Doorways and Entrances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Braille labels and wayfinding methods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sound systems that allow residents to adjust ambient sounds, providing comfort and reducing sensory overload.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Tactile simualtions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Visual and auditory Emergency Alerts</a:t>
                      </a:r>
                      <a:endParaRPr lang="en-US" sz="75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47625" marR="47625" marT="47625" marB="47625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95250" marR="95250" marT="95250" marB="95250" anchor="t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7" name="Shape 1"/>
          <p:cNvSpPr/>
          <p:nvPr/>
        </p:nvSpPr>
        <p:spPr>
          <a:xfrm>
            <a:off x="2049272" y="2955133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8" name="Shape 2"/>
          <p:cNvSpPr/>
          <p:nvPr/>
        </p:nvSpPr>
        <p:spPr>
          <a:xfrm>
            <a:off x="2291330" y="2956575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9" name="Shape 3"/>
          <p:cNvSpPr/>
          <p:nvPr/>
        </p:nvSpPr>
        <p:spPr>
          <a:xfrm>
            <a:off x="2533388" y="2958017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10" name="Shape 4"/>
          <p:cNvSpPr/>
          <p:nvPr/>
        </p:nvSpPr>
        <p:spPr>
          <a:xfrm>
            <a:off x="2803753" y="2952381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11" name="Shape 5"/>
          <p:cNvSpPr/>
          <p:nvPr/>
        </p:nvSpPr>
        <p:spPr>
          <a:xfrm>
            <a:off x="3052888" y="2953823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12" name="Shape 6"/>
          <p:cNvSpPr/>
          <p:nvPr/>
        </p:nvSpPr>
        <p:spPr>
          <a:xfrm>
            <a:off x="2026911" y="339792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13" name="Shape 7"/>
          <p:cNvSpPr/>
          <p:nvPr/>
        </p:nvSpPr>
        <p:spPr>
          <a:xfrm>
            <a:off x="2268969" y="3399368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14" name="Shape 8"/>
          <p:cNvSpPr/>
          <p:nvPr/>
        </p:nvSpPr>
        <p:spPr>
          <a:xfrm>
            <a:off x="2511026" y="3400810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15" name="Shape 9"/>
          <p:cNvSpPr/>
          <p:nvPr/>
        </p:nvSpPr>
        <p:spPr>
          <a:xfrm>
            <a:off x="2781392" y="3395174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16" name="Shape 10"/>
          <p:cNvSpPr/>
          <p:nvPr/>
        </p:nvSpPr>
        <p:spPr>
          <a:xfrm>
            <a:off x="3030526" y="339661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17" name="Shape 11"/>
          <p:cNvSpPr/>
          <p:nvPr/>
        </p:nvSpPr>
        <p:spPr>
          <a:xfrm>
            <a:off x="2023156" y="3840719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18" name="Shape 12"/>
          <p:cNvSpPr/>
          <p:nvPr/>
        </p:nvSpPr>
        <p:spPr>
          <a:xfrm>
            <a:off x="2265213" y="3842161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19" name="Shape 13"/>
          <p:cNvSpPr/>
          <p:nvPr/>
        </p:nvSpPr>
        <p:spPr>
          <a:xfrm>
            <a:off x="2023156" y="4250055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20" name="Shape 14"/>
          <p:cNvSpPr/>
          <p:nvPr/>
        </p:nvSpPr>
        <p:spPr>
          <a:xfrm>
            <a:off x="2265213" y="425149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21" name="Shape 15"/>
          <p:cNvSpPr/>
          <p:nvPr/>
        </p:nvSpPr>
        <p:spPr>
          <a:xfrm>
            <a:off x="2507271" y="4252938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22" name="Shape 16"/>
          <p:cNvSpPr/>
          <p:nvPr/>
        </p:nvSpPr>
        <p:spPr>
          <a:xfrm>
            <a:off x="2023156" y="4687300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23" name="Shape 17"/>
          <p:cNvSpPr/>
          <p:nvPr/>
        </p:nvSpPr>
        <p:spPr>
          <a:xfrm>
            <a:off x="2265213" y="4688741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24" name="Shape 18"/>
          <p:cNvSpPr/>
          <p:nvPr/>
        </p:nvSpPr>
        <p:spPr>
          <a:xfrm>
            <a:off x="2507271" y="4690183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25" name="Shape 19"/>
          <p:cNvSpPr/>
          <p:nvPr/>
        </p:nvSpPr>
        <p:spPr>
          <a:xfrm>
            <a:off x="2777637" y="4684547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26" name="Shape 20"/>
          <p:cNvSpPr/>
          <p:nvPr/>
        </p:nvSpPr>
        <p:spPr>
          <a:xfrm>
            <a:off x="5039232" y="84082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27" name="Shape 21"/>
          <p:cNvSpPr/>
          <p:nvPr/>
        </p:nvSpPr>
        <p:spPr>
          <a:xfrm>
            <a:off x="5281290" y="842268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28" name="Shape 22"/>
          <p:cNvSpPr/>
          <p:nvPr/>
        </p:nvSpPr>
        <p:spPr>
          <a:xfrm>
            <a:off x="5523347" y="843710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29" name="Shape 23"/>
          <p:cNvSpPr/>
          <p:nvPr/>
        </p:nvSpPr>
        <p:spPr>
          <a:xfrm>
            <a:off x="5793713" y="838074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30" name="Shape 24"/>
          <p:cNvSpPr/>
          <p:nvPr/>
        </p:nvSpPr>
        <p:spPr>
          <a:xfrm>
            <a:off x="5035477" y="1311528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31" name="Shape 25"/>
          <p:cNvSpPr/>
          <p:nvPr/>
        </p:nvSpPr>
        <p:spPr>
          <a:xfrm>
            <a:off x="5277534" y="1312970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32" name="Shape 26"/>
          <p:cNvSpPr/>
          <p:nvPr/>
        </p:nvSpPr>
        <p:spPr>
          <a:xfrm>
            <a:off x="5519592" y="1314412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33" name="Shape 27"/>
          <p:cNvSpPr/>
          <p:nvPr/>
        </p:nvSpPr>
        <p:spPr>
          <a:xfrm>
            <a:off x="5789958" y="130877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34" name="Shape 28"/>
          <p:cNvSpPr/>
          <p:nvPr/>
        </p:nvSpPr>
        <p:spPr>
          <a:xfrm>
            <a:off x="5041025" y="1726412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35" name="Shape 29"/>
          <p:cNvSpPr/>
          <p:nvPr/>
        </p:nvSpPr>
        <p:spPr>
          <a:xfrm>
            <a:off x="5283082" y="1727854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36" name="Shape 30"/>
          <p:cNvSpPr/>
          <p:nvPr/>
        </p:nvSpPr>
        <p:spPr>
          <a:xfrm>
            <a:off x="5525140" y="1729295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37" name="Shape 31"/>
          <p:cNvSpPr/>
          <p:nvPr/>
        </p:nvSpPr>
        <p:spPr>
          <a:xfrm>
            <a:off x="5795506" y="1723660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38" name="Shape 32"/>
          <p:cNvSpPr/>
          <p:nvPr/>
        </p:nvSpPr>
        <p:spPr>
          <a:xfrm>
            <a:off x="5037270" y="2169205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39" name="Shape 33"/>
          <p:cNvSpPr/>
          <p:nvPr/>
        </p:nvSpPr>
        <p:spPr>
          <a:xfrm>
            <a:off x="5279327" y="217064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40" name="Shape 34"/>
          <p:cNvSpPr/>
          <p:nvPr/>
        </p:nvSpPr>
        <p:spPr>
          <a:xfrm>
            <a:off x="5521385" y="2172088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41" name="Shape 35"/>
          <p:cNvSpPr/>
          <p:nvPr/>
        </p:nvSpPr>
        <p:spPr>
          <a:xfrm>
            <a:off x="5791750" y="2166453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42" name="Shape 36"/>
          <p:cNvSpPr/>
          <p:nvPr/>
        </p:nvSpPr>
        <p:spPr>
          <a:xfrm>
            <a:off x="5039062" y="3035075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43" name="Shape 37"/>
          <p:cNvSpPr/>
          <p:nvPr/>
        </p:nvSpPr>
        <p:spPr>
          <a:xfrm>
            <a:off x="5281120" y="303651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44" name="Shape 38"/>
          <p:cNvSpPr/>
          <p:nvPr/>
        </p:nvSpPr>
        <p:spPr>
          <a:xfrm>
            <a:off x="5029759" y="3445520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45" name="Shape 39"/>
          <p:cNvSpPr/>
          <p:nvPr/>
        </p:nvSpPr>
        <p:spPr>
          <a:xfrm>
            <a:off x="5271817" y="3446961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46" name="Shape 40"/>
          <p:cNvSpPr/>
          <p:nvPr/>
        </p:nvSpPr>
        <p:spPr>
          <a:xfrm>
            <a:off x="5513875" y="3448403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47" name="Shape 41"/>
          <p:cNvSpPr/>
          <p:nvPr/>
        </p:nvSpPr>
        <p:spPr>
          <a:xfrm>
            <a:off x="5029759" y="3882765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48" name="Shape 42"/>
          <p:cNvSpPr/>
          <p:nvPr/>
        </p:nvSpPr>
        <p:spPr>
          <a:xfrm>
            <a:off x="5271817" y="388420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49" name="Shape 43"/>
          <p:cNvSpPr/>
          <p:nvPr/>
        </p:nvSpPr>
        <p:spPr>
          <a:xfrm>
            <a:off x="5513875" y="3885648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50" name="Shape 44"/>
          <p:cNvSpPr/>
          <p:nvPr/>
        </p:nvSpPr>
        <p:spPr>
          <a:xfrm>
            <a:off x="5784240" y="3880013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51" name="Shape 45"/>
          <p:cNvSpPr/>
          <p:nvPr/>
        </p:nvSpPr>
        <p:spPr>
          <a:xfrm>
            <a:off x="5026004" y="4297648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52" name="Shape 46"/>
          <p:cNvSpPr/>
          <p:nvPr/>
        </p:nvSpPr>
        <p:spPr>
          <a:xfrm>
            <a:off x="5268062" y="4299090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53" name="Shape 47"/>
          <p:cNvSpPr/>
          <p:nvPr/>
        </p:nvSpPr>
        <p:spPr>
          <a:xfrm>
            <a:off x="5044610" y="4734893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54" name="Shape 48"/>
          <p:cNvSpPr/>
          <p:nvPr/>
        </p:nvSpPr>
        <p:spPr>
          <a:xfrm>
            <a:off x="5286668" y="4736335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55" name="Shape 49"/>
          <p:cNvSpPr/>
          <p:nvPr/>
        </p:nvSpPr>
        <p:spPr>
          <a:xfrm>
            <a:off x="5528726" y="473777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56" name="Shape 50"/>
          <p:cNvSpPr/>
          <p:nvPr/>
        </p:nvSpPr>
        <p:spPr>
          <a:xfrm>
            <a:off x="7801920" y="90530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57" name="Shape 51"/>
          <p:cNvSpPr/>
          <p:nvPr/>
        </p:nvSpPr>
        <p:spPr>
          <a:xfrm>
            <a:off x="8043978" y="906748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58" name="Shape 52"/>
          <p:cNvSpPr/>
          <p:nvPr/>
        </p:nvSpPr>
        <p:spPr>
          <a:xfrm>
            <a:off x="8286036" y="908189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59" name="Shape 53"/>
          <p:cNvSpPr/>
          <p:nvPr/>
        </p:nvSpPr>
        <p:spPr>
          <a:xfrm>
            <a:off x="7798165" y="1372910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60" name="Shape 54"/>
          <p:cNvSpPr/>
          <p:nvPr/>
        </p:nvSpPr>
        <p:spPr>
          <a:xfrm>
            <a:off x="8040223" y="1374352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61" name="Shape 55"/>
          <p:cNvSpPr/>
          <p:nvPr/>
        </p:nvSpPr>
        <p:spPr>
          <a:xfrm>
            <a:off x="8282281" y="1375794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62" name="Shape 56"/>
          <p:cNvSpPr/>
          <p:nvPr/>
        </p:nvSpPr>
        <p:spPr>
          <a:xfrm>
            <a:off x="7801949" y="1786871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63" name="Shape 57"/>
          <p:cNvSpPr/>
          <p:nvPr/>
        </p:nvSpPr>
        <p:spPr>
          <a:xfrm>
            <a:off x="8044007" y="1788313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64" name="Shape 58"/>
          <p:cNvSpPr/>
          <p:nvPr/>
        </p:nvSpPr>
        <p:spPr>
          <a:xfrm>
            <a:off x="8286064" y="1789755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65" name="Shape 59"/>
          <p:cNvSpPr/>
          <p:nvPr/>
        </p:nvSpPr>
        <p:spPr>
          <a:xfrm>
            <a:off x="8556430" y="1784119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66" name="Text 60"/>
          <p:cNvSpPr/>
          <p:nvPr/>
        </p:nvSpPr>
        <p:spPr>
          <a:xfrm>
            <a:off x="7794784" y="225684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  <p:txBody>
          <a:bodyPr wrap="square" lIns="9081" tIns="19296" rIns="9081" bIns="19296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sp>
        <p:nvSpPr>
          <p:cNvPr id="67" name="Shape 61"/>
          <p:cNvSpPr/>
          <p:nvPr/>
        </p:nvSpPr>
        <p:spPr>
          <a:xfrm>
            <a:off x="8036842" y="2258288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68" name="Shape 62"/>
          <p:cNvSpPr/>
          <p:nvPr/>
        </p:nvSpPr>
        <p:spPr>
          <a:xfrm>
            <a:off x="8278900" y="2259729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69" name="Shape 63"/>
          <p:cNvSpPr/>
          <p:nvPr/>
        </p:nvSpPr>
        <p:spPr>
          <a:xfrm>
            <a:off x="8549265" y="2254094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70" name="Shape 64"/>
          <p:cNvSpPr/>
          <p:nvPr/>
        </p:nvSpPr>
        <p:spPr>
          <a:xfrm>
            <a:off x="8798400" y="225553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71" name="Shape 65"/>
          <p:cNvSpPr/>
          <p:nvPr/>
        </p:nvSpPr>
        <p:spPr>
          <a:xfrm>
            <a:off x="5023723" y="2608412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72" name="Shape 66"/>
          <p:cNvSpPr/>
          <p:nvPr/>
        </p:nvSpPr>
        <p:spPr>
          <a:xfrm>
            <a:off x="5265781" y="2609854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73" name="Shape 67"/>
          <p:cNvSpPr/>
          <p:nvPr/>
        </p:nvSpPr>
        <p:spPr>
          <a:xfrm>
            <a:off x="5507839" y="2611295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74" name="Shape 68"/>
          <p:cNvSpPr/>
          <p:nvPr/>
        </p:nvSpPr>
        <p:spPr>
          <a:xfrm>
            <a:off x="5778204" y="2605660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75" name="Shape 69"/>
          <p:cNvSpPr/>
          <p:nvPr/>
        </p:nvSpPr>
        <p:spPr>
          <a:xfrm>
            <a:off x="6027339" y="2607101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76" name="Shape 70"/>
          <p:cNvSpPr/>
          <p:nvPr/>
        </p:nvSpPr>
        <p:spPr>
          <a:xfrm>
            <a:off x="7800273" y="2668147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77" name="Shape 71"/>
          <p:cNvSpPr/>
          <p:nvPr/>
        </p:nvSpPr>
        <p:spPr>
          <a:xfrm>
            <a:off x="8042331" y="2669588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78" name="Shape 72"/>
          <p:cNvSpPr/>
          <p:nvPr/>
        </p:nvSpPr>
        <p:spPr>
          <a:xfrm>
            <a:off x="8284388" y="2671030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79" name="Text 73"/>
          <p:cNvSpPr/>
          <p:nvPr/>
        </p:nvSpPr>
        <p:spPr>
          <a:xfrm>
            <a:off x="7796504" y="3297060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  <p:txBody>
          <a:bodyPr wrap="square" lIns="9081" tIns="19296" rIns="9081" bIns="19296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sp>
        <p:nvSpPr>
          <p:cNvPr id="80" name="Shape 74"/>
          <p:cNvSpPr/>
          <p:nvPr/>
        </p:nvSpPr>
        <p:spPr>
          <a:xfrm>
            <a:off x="8038562" y="3298502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81" name="Shape 75"/>
          <p:cNvSpPr/>
          <p:nvPr/>
        </p:nvSpPr>
        <p:spPr>
          <a:xfrm>
            <a:off x="8280620" y="3299943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82" name="Shape 76"/>
          <p:cNvSpPr/>
          <p:nvPr/>
        </p:nvSpPr>
        <p:spPr>
          <a:xfrm>
            <a:off x="8550985" y="3294308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83" name="Text 77"/>
          <p:cNvSpPr/>
          <p:nvPr/>
        </p:nvSpPr>
        <p:spPr>
          <a:xfrm>
            <a:off x="7798224" y="3839134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  <p:txBody>
          <a:bodyPr wrap="square" lIns="9081" tIns="19296" rIns="9081" bIns="19296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sp>
        <p:nvSpPr>
          <p:cNvPr id="84" name="Shape 78"/>
          <p:cNvSpPr/>
          <p:nvPr/>
        </p:nvSpPr>
        <p:spPr>
          <a:xfrm>
            <a:off x="8040282" y="384057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85" name="Shape 79"/>
          <p:cNvSpPr/>
          <p:nvPr/>
        </p:nvSpPr>
        <p:spPr>
          <a:xfrm>
            <a:off x="8282339" y="3842018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86" name="Text 80"/>
          <p:cNvSpPr/>
          <p:nvPr/>
        </p:nvSpPr>
        <p:spPr>
          <a:xfrm>
            <a:off x="7804947" y="4319102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  <p:txBody>
          <a:bodyPr wrap="square" lIns="9081" tIns="19296" rIns="9081" bIns="19296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sp>
        <p:nvSpPr>
          <p:cNvPr id="87" name="Shape 81"/>
          <p:cNvSpPr/>
          <p:nvPr/>
        </p:nvSpPr>
        <p:spPr>
          <a:xfrm>
            <a:off x="8047005" y="4320544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88" name="Shape 82"/>
          <p:cNvSpPr/>
          <p:nvPr/>
        </p:nvSpPr>
        <p:spPr>
          <a:xfrm>
            <a:off x="8289063" y="4321986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89" name="Shape 83"/>
          <p:cNvSpPr/>
          <p:nvPr/>
        </p:nvSpPr>
        <p:spPr>
          <a:xfrm>
            <a:off x="8559428" y="4316350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90" name="Shape 84"/>
          <p:cNvSpPr/>
          <p:nvPr/>
        </p:nvSpPr>
        <p:spPr>
          <a:xfrm>
            <a:off x="8808563" y="4317792"/>
            <a:ext cx="163451" cy="163451"/>
          </a:xfrm>
          <a:prstGeom prst="star5">
            <a:avLst/>
          </a:prstGeom>
          <a:solidFill>
            <a:srgbClr val="EBFF00"/>
          </a:solidFill>
          <a:ln/>
        </p:spPr>
      </p:sp>
      <p:sp>
        <p:nvSpPr>
          <p:cNvPr id="91" name="Text 85"/>
          <p:cNvSpPr/>
          <p:nvPr/>
        </p:nvSpPr>
        <p:spPr>
          <a:xfrm rot="10800000">
            <a:off x="3162652" y="473097"/>
            <a:ext cx="5395449" cy="215818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CE0A0E"/>
              </a:gs>
              <a:gs pos="100000">
                <a:srgbClr val="000000"/>
              </a:gs>
            </a:gsLst>
            <a:lin ang="10500000"/>
          </a:gradFill>
          <a:ln/>
        </p:spPr>
        <p:txBody>
          <a:bodyPr wrap="square" lIns="299747" tIns="25479" rIns="299747" bIns="25479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pic>
        <p:nvPicPr>
          <p:cNvPr id="92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4057" y="2823744"/>
            <a:ext cx="3657600" cy="20116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440"/>
              </a:lnSpc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If a Developer introduces an original solution that enhances accessibility and inclusivity, and it proves to be beneficial, they will be eligible for upto 20% additional infrastructure incentive. To apply, they need to provide the following details:</a:t>
            </a:r>
            <a:endParaRPr lang="en-US" sz="900" dirty="0"/>
          </a:p>
          <a:p>
            <a:pPr algn="l">
              <a:lnSpc>
                <a:spcPts val="1440"/>
              </a:lnSpc>
            </a:pPr>
            <a:endParaRPr lang="en-US" sz="900" dirty="0"/>
          </a:p>
          <a:p>
            <a:pPr algn="l" marL="190500" indent="-190500">
              <a:lnSpc>
                <a:spcPts val="1440"/>
              </a:lnSpc>
              <a:buSzPct val="100000"/>
              <a:buFont typeface="+mj-lt"/>
              <a:buAutoNum type="arabicPeriod" startAt="1"/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Description of the design element.</a:t>
            </a:r>
            <a:endParaRPr lang="en-US" sz="900" dirty="0"/>
          </a:p>
          <a:p>
            <a:pPr algn="l" marL="190500" indent="-190500">
              <a:lnSpc>
                <a:spcPts val="1440"/>
              </a:lnSpc>
              <a:buSzPct val="100000"/>
              <a:buFont typeface="+mj-lt"/>
              <a:buAutoNum type="arabicPeriod" startAt="1"/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Explanation of how it enhances adaptability.</a:t>
            </a:r>
            <a:endParaRPr lang="en-US" sz="900" dirty="0"/>
          </a:p>
          <a:p>
            <a:pPr algn="l" marL="190500" indent="-190500">
              <a:lnSpc>
                <a:spcPts val="1440"/>
              </a:lnSpc>
              <a:buSzPct val="100000"/>
              <a:buFont typeface="+mj-lt"/>
              <a:buAutoNum type="arabicPeriod" startAt="1"/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Estimation of associated installation costs.</a:t>
            </a:r>
            <a:endParaRPr lang="en-US" sz="900" dirty="0"/>
          </a:p>
          <a:p>
            <a:pPr algn="l">
              <a:lnSpc>
                <a:spcPts val="1440"/>
              </a:lnSpc>
            </a:pPr>
            <a:endParaRPr lang="en-US" sz="900" dirty="0"/>
          </a:p>
          <a:p>
            <a:pPr algn="l">
              <a:lnSpc>
                <a:spcPts val="1440"/>
              </a:lnSpc>
            </a:pPr>
            <a:r>
              <a:rPr lang="en-US" sz="900" b="0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The developer will be rewarded based on the effectiveness and creativity of the idea. 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76250" y="478326"/>
            <a:ext cx="3657600" cy="274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2400" b="1" spc="-24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INCENTIVES </a:t>
            </a:r>
            <a:endParaRPr lang="en-US" sz="240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876090" y="608043"/>
          <a:ext cx="1781540" cy="4535873"/>
        </p:xfrm>
        <a:graphic>
          <a:graphicData uri="http://schemas.openxmlformats.org/drawingml/2006/table">
            <a:tbl>
              <a:tblPr/>
              <a:tblGrid>
                <a:gridCol w="707063"/>
                <a:gridCol w="1045910"/>
              </a:tblGrid>
              <a:tr h="6572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POINTS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INFRA-STRUCTURE DISCOUNT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71-75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60%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66-70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55%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61-65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50%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56-60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45%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51-55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40%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46-50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35%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41-45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30%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36-40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25%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31-35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20%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26-30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15%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21-25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10%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10-20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5%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 rot="16200000">
            <a:off x="-2179628" y="3343730"/>
            <a:ext cx="5395449" cy="215818"/>
          </a:xfrm>
          <a:prstGeom prst="roundRect">
            <a:avLst>
              <a:gd name="adj" fmla="val 80000"/>
            </a:avLst>
          </a:prstGeom>
          <a:gradFill>
            <a:gsLst>
              <a:gs pos="0">
                <a:srgbClr val="CE0A0E"/>
              </a:gs>
              <a:gs pos="100000">
                <a:srgbClr val="000000"/>
              </a:gs>
            </a:gsLst>
            <a:lin ang="10500000"/>
          </a:gradFill>
          <a:ln/>
        </p:spPr>
        <p:txBody>
          <a:bodyPr wrap="square" lIns="299747" tIns="25479" rIns="299747" bIns="25479" rtlCol="0" anchor="ctr"/>
          <a:lstStyle/>
          <a:p>
            <a:pPr algn="ctr">
              <a:lnSpc>
                <a:spcPts val="1440"/>
              </a:lnSpc>
            </a:pPr>
            <a:endParaRPr lang="en-US" sz="900" dirty="0"/>
          </a:p>
        </p:txBody>
      </p:sp>
      <p:graphicFrame>
        <p:nvGraphicFramePr>
          <p:cNvPr id="1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4473" y="540343"/>
          <a:ext cx="1762159" cy="2775575"/>
        </p:xfrm>
        <a:graphic>
          <a:graphicData uri="http://schemas.openxmlformats.org/drawingml/2006/table">
            <a:tbl>
              <a:tblPr/>
              <a:tblGrid>
                <a:gridCol w="697368"/>
                <a:gridCol w="1036216"/>
              </a:tblGrid>
              <a:tr h="82867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POINTS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INFRA-STRUCTURE DISCOUNT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60 -70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40%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50-60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35%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40-50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30%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30-40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25%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20-30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20%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10-20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FFFF"/>
                          </a:solidFill>
                          <a:latin typeface="Rubik" pitchFamily="34" charset="0"/>
                          <a:ea typeface="Rubik" pitchFamily="34" charset="-122"/>
                          <a:cs typeface="Rubik" pitchFamily="34" charset="-120"/>
                        </a:rPr>
                        <a:t>15%</a:t>
                      </a:r>
                      <a:endParaRPr lang="en-US" sz="1125" dirty="0">
                        <a:latin typeface="Rubik" charset="0"/>
                        <a:ea typeface="Rubik" charset="0"/>
                        <a:cs typeface="Rubik" charset="0"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8" name="Text 3"/>
          <p:cNvSpPr/>
          <p:nvPr/>
        </p:nvSpPr>
        <p:spPr>
          <a:xfrm>
            <a:off x="4575112" y="204675"/>
            <a:ext cx="2743200" cy="30483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200"/>
              </a:lnSpc>
            </a:pPr>
            <a:r>
              <a:rPr lang="en-US" sz="8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FOR PLOTS IN SUBURBS/ FAR AWAY FROM PUBLIC TRANSPORTATION :</a:t>
            </a:r>
            <a:endParaRPr lang="en-US" sz="750" dirty="0"/>
          </a:p>
        </p:txBody>
      </p:sp>
      <p:sp>
        <p:nvSpPr>
          <p:cNvPr id="9" name="Text 4"/>
          <p:cNvSpPr/>
          <p:nvPr/>
        </p:nvSpPr>
        <p:spPr>
          <a:xfrm>
            <a:off x="6876090" y="207423"/>
            <a:ext cx="2743200" cy="3657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440"/>
              </a:lnSpc>
            </a:pPr>
            <a:r>
              <a:rPr lang="en-US" sz="800" b="1" spc="-12" kern="0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FOR PLOTS IN THE CITY/ CLOSE TO PUBLIC TRANSPORTATION : </a:t>
            </a:r>
            <a:endParaRPr lang="en-US" sz="900" dirty="0"/>
          </a:p>
        </p:txBody>
      </p:sp>
      <p:pic>
        <p:nvPicPr>
          <p:cNvPr id="10" name="Image 0" descr="https://pitch-assets-ccb95893-de3f-4266-973c-20049231b248.s3.eu-west-1.amazonaws.com/try-pitch-pdf-export-logo.svg">
            <a:hlinkClick r:id="rId3" tooltip="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36595" y="4803153"/>
            <a:ext cx="515221" cy="2273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Every Home , Welcomes All</dc:title>
  <dc:subject>PptxGenJS Presentation</dc:subject>
  <dc:creator>Pitch Software GmbH</dc:creator>
  <cp:lastModifiedBy>Pitch Software GmbH</cp:lastModifiedBy>
  <cp:revision>1</cp:revision>
  <dcterms:created xsi:type="dcterms:W3CDTF">2023-11-06T03:51:53Z</dcterms:created>
  <dcterms:modified xsi:type="dcterms:W3CDTF">2023-11-06T03:51:53Z</dcterms:modified>
</cp:coreProperties>
</file>